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5" r:id="rId3"/>
    <p:sldId id="266" r:id="rId4"/>
    <p:sldId id="257" r:id="rId5"/>
    <p:sldId id="258" r:id="rId6"/>
    <p:sldId id="259" r:id="rId7"/>
    <p:sldId id="262" r:id="rId8"/>
    <p:sldId id="263" r:id="rId9"/>
    <p:sldId id="267" r:id="rId10"/>
    <p:sldId id="268" r:id="rId11"/>
    <p:sldId id="270" r:id="rId12"/>
    <p:sldId id="271" r:id="rId13"/>
    <p:sldId id="273" r:id="rId14"/>
    <p:sldId id="272" r:id="rId15"/>
    <p:sldId id="274" r:id="rId16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41C4"/>
    <a:srgbClr val="00246B"/>
    <a:srgbClr val="FFE989"/>
    <a:srgbClr val="EBEBFF"/>
    <a:srgbClr val="FF99FF"/>
    <a:srgbClr val="CCFF99"/>
    <a:srgbClr val="FFCC00"/>
    <a:srgbClr val="FFFF00"/>
    <a:srgbClr val="B9D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7" autoAdjust="0"/>
    <p:restoredTop sz="93524" autoAdjust="0"/>
  </p:normalViewPr>
  <p:slideViewPr>
    <p:cSldViewPr>
      <p:cViewPr varScale="1">
        <p:scale>
          <a:sx n="77" d="100"/>
          <a:sy n="77" d="100"/>
        </p:scale>
        <p:origin x="9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988" y="78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030686" y="9355807"/>
            <a:ext cx="2946400" cy="35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ctr"/>
            <a:fld id="{050BDBE4-0371-47C3-A816-68C2D86587D9}" type="datetime6">
              <a:rPr lang="de-CH" sz="1100">
                <a:latin typeface="+mn-lt"/>
              </a:rPr>
              <a:pPr algn="ctr"/>
              <a:t>März 18</a:t>
            </a:fld>
            <a:endParaRPr lang="de-CH" sz="1100" dirty="0">
              <a:latin typeface="+mn-lt"/>
            </a:endParaRP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5357" y="9355807"/>
            <a:ext cx="1512168" cy="35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 sz="1100" dirty="0">
              <a:latin typeface="+mn-lt"/>
            </a:endParaRPr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83597" y="9355807"/>
            <a:ext cx="1296144" cy="35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13AE9F-B89B-43F2-8EF4-D7D2A8B11908}" type="slidenum">
              <a:rPr lang="de-CH" sz="1100">
                <a:latin typeface="+mn-lt"/>
              </a:rPr>
              <a:pPr/>
              <a:t>‹N°›</a:t>
            </a:fld>
            <a:endParaRPr lang="de-CH" sz="1100" dirty="0">
              <a:latin typeface="+mn-lt"/>
            </a:endParaRPr>
          </a:p>
        </p:txBody>
      </p:sp>
      <p:pic>
        <p:nvPicPr>
          <p:cNvPr id="6" name="Grafik 5" descr="LogoAEHmitBy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251" y="361990"/>
            <a:ext cx="2952328" cy="496873"/>
          </a:xfrm>
          <a:prstGeom prst="rect">
            <a:avLst/>
          </a:prstGeom>
        </p:spPr>
      </p:pic>
      <p:sp>
        <p:nvSpPr>
          <p:cNvPr id="8" name="Kopfzeilenplatzhalter 7"/>
          <p:cNvSpPr>
            <a:spLocks noGrp="1"/>
          </p:cNvSpPr>
          <p:nvPr>
            <p:ph type="hdr" sz="quarter"/>
          </p:nvPr>
        </p:nvSpPr>
        <p:spPr>
          <a:xfrm>
            <a:off x="3470846" y="354807"/>
            <a:ext cx="2880320" cy="496888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pPr algn="r"/>
            <a:endParaRPr lang="de-CH" sz="1100" b="1" dirty="0">
              <a:latin typeface="+mn-lt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446509" y="9499823"/>
            <a:ext cx="58326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89373" y="930871"/>
            <a:ext cx="58326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4" y="4714876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die Formate des Vorlagentextes zu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15FAF6-D781-4939-B469-327A3912D88F}" type="slidenum">
              <a:rPr lang="de-CH"/>
              <a:pPr/>
              <a:t>‹N°›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Wie bei den Arbeitsunfällen kann auch im </a:t>
            </a:r>
            <a:r>
              <a:rPr lang="de-CH" dirty="0" err="1"/>
              <a:t>NBU-Bereich</a:t>
            </a:r>
            <a:r>
              <a:rPr lang="de-CH" dirty="0"/>
              <a:t> das </a:t>
            </a:r>
            <a:r>
              <a:rPr lang="de-CH" dirty="0" err="1"/>
              <a:t>STOP-Prinzip</a:t>
            </a:r>
            <a:r>
              <a:rPr lang="de-CH" dirty="0"/>
              <a:t> der Unfallverhütung angewandt werden:</a:t>
            </a:r>
          </a:p>
          <a:p>
            <a:r>
              <a:rPr lang="de-CH" b="1" dirty="0"/>
              <a:t>Gefahren erkennen, Gefahren beurteilen, Gefahren beheben</a:t>
            </a:r>
          </a:p>
          <a:p>
            <a:r>
              <a:rPr lang="de-CH" dirty="0"/>
              <a:t>Wo eine Gefahr droht, gibt es meistens auch eine Möglichkeit, sie zu bannen, nämlich...</a:t>
            </a:r>
          </a:p>
          <a:p>
            <a:r>
              <a:rPr lang="de-CH" dirty="0"/>
              <a:t> </a:t>
            </a:r>
          </a:p>
          <a:p>
            <a:pPr defTabSz="912754">
              <a:defRPr/>
            </a:pPr>
            <a:r>
              <a:rPr lang="de-CH" b="1" dirty="0"/>
              <a:t> S</a:t>
            </a:r>
            <a:r>
              <a:rPr lang="de-CH" dirty="0"/>
              <a:t>ubstitution</a:t>
            </a:r>
          </a:p>
          <a:p>
            <a:r>
              <a:rPr lang="de-CH" b="1" dirty="0"/>
              <a:t>... im Idealfall durch Beseitigen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Beispiel: Rutschige Läufer/Teppiche entfernen</a:t>
            </a:r>
          </a:p>
          <a:p>
            <a:r>
              <a:rPr lang="de-CH" b="1" dirty="0"/>
              <a:t> </a:t>
            </a:r>
            <a:endParaRPr lang="de-CH" dirty="0"/>
          </a:p>
          <a:p>
            <a:pPr defTabSz="912754">
              <a:defRPr/>
            </a:pPr>
            <a:r>
              <a:rPr lang="de-CH" b="1" dirty="0"/>
              <a:t>T</a:t>
            </a:r>
            <a:r>
              <a:rPr lang="de-CH" dirty="0"/>
              <a:t>echnik</a:t>
            </a:r>
          </a:p>
          <a:p>
            <a:r>
              <a:rPr lang="de-CH" b="1" dirty="0"/>
              <a:t>... andernfalls durch Abschirmen</a:t>
            </a:r>
            <a:br>
              <a:rPr lang="de-CH" b="1" dirty="0"/>
            </a:br>
            <a:r>
              <a:rPr lang="de-CH" dirty="0"/>
              <a:t>Beispiel: Medikamente für Kinder unerreichbar, d.h. in abschliessbarem Medikamentenschrank, aufbewahren</a:t>
            </a:r>
          </a:p>
          <a:p>
            <a:r>
              <a:rPr lang="de-CH" b="1" dirty="0"/>
              <a:t> </a:t>
            </a:r>
            <a:endParaRPr lang="de-CH" dirty="0"/>
          </a:p>
          <a:p>
            <a:pPr defTabSz="912754">
              <a:defRPr/>
            </a:pPr>
            <a:r>
              <a:rPr lang="de-CH" b="1" dirty="0"/>
              <a:t> O</a:t>
            </a:r>
            <a:r>
              <a:rPr lang="de-CH" dirty="0"/>
              <a:t>rganisation</a:t>
            </a:r>
          </a:p>
          <a:p>
            <a:r>
              <a:rPr lang="de-CH" b="1" dirty="0"/>
              <a:t>... immer wieder informieren, hinweisen</a:t>
            </a:r>
            <a:br>
              <a:rPr lang="de-CH" b="1" dirty="0"/>
            </a:br>
            <a:r>
              <a:rPr lang="de-CH" dirty="0"/>
              <a:t>Beispiele: Hinweisschilder wie „Baden verboten“, „Achtung bissiger Hund“, „Achtung Glatteis“, </a:t>
            </a:r>
            <a:r>
              <a:rPr lang="de-CH" b="1" dirty="0"/>
              <a:t>Warnständer "Achtung: Ausrutschgefahr"</a:t>
            </a:r>
            <a:endParaRPr lang="de-CH" dirty="0"/>
          </a:p>
          <a:p>
            <a:r>
              <a:rPr lang="de-CH" b="1" dirty="0"/>
              <a:t>  </a:t>
            </a:r>
            <a:endParaRPr lang="de-CH" dirty="0"/>
          </a:p>
          <a:p>
            <a:pPr defTabSz="912754">
              <a:defRPr/>
            </a:pPr>
            <a:r>
              <a:rPr lang="de-CH" b="1" dirty="0"/>
              <a:t>P</a:t>
            </a:r>
            <a:r>
              <a:rPr lang="de-CH" dirty="0"/>
              <a:t>erson</a:t>
            </a:r>
          </a:p>
          <a:p>
            <a:r>
              <a:rPr lang="de-CH" b="1" dirty="0"/>
              <a:t>... wenn dies nicht möglich ist, muss der Mensch geschützt werden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Beispiele: Tragen von Helm, Schutzbrille, Gehörschutz, Schienbeinschoner</a:t>
            </a:r>
          </a:p>
          <a:p>
            <a:r>
              <a:rPr lang="de-CH" dirty="0"/>
              <a:t> </a:t>
            </a:r>
          </a:p>
          <a:p>
            <a:r>
              <a:rPr lang="de-CH" b="1" dirty="0"/>
              <a:t> </a:t>
            </a:r>
            <a:endParaRPr lang="de-CH" dirty="0"/>
          </a:p>
          <a:p>
            <a:pPr eaLnBrk="1" hangingPunct="1"/>
            <a:endParaRPr lang="en-GB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Kurs ASGL / ASIB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B512735A-BD12-4B59-8144-18BE1D7A8EDF}" type="datetime1">
              <a:rPr lang="de-DE" smtClean="0"/>
              <a:pPr>
                <a:defRPr/>
              </a:pPr>
              <a:t>08.03.2018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B459B-9B5D-4DA7-87B5-747A34586493}" type="slidenum">
              <a:rPr lang="de-CH" smtClean="0"/>
              <a:pPr>
                <a:defRPr/>
              </a:pPr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6798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Wie bei den Arbeitsunfällen kann auch im </a:t>
            </a:r>
            <a:r>
              <a:rPr lang="de-CH" dirty="0" err="1"/>
              <a:t>NBU-Bereich</a:t>
            </a:r>
            <a:r>
              <a:rPr lang="de-CH" dirty="0"/>
              <a:t> das </a:t>
            </a:r>
            <a:r>
              <a:rPr lang="de-CH" dirty="0" err="1"/>
              <a:t>STOP-Prinzip</a:t>
            </a:r>
            <a:r>
              <a:rPr lang="de-CH" dirty="0"/>
              <a:t> der Unfallverhütung angewandt werden:</a:t>
            </a:r>
          </a:p>
          <a:p>
            <a:r>
              <a:rPr lang="de-CH" b="1" dirty="0"/>
              <a:t>Gefahren erkennen, Gefahren beurteilen, Gefahren beheben</a:t>
            </a:r>
          </a:p>
          <a:p>
            <a:r>
              <a:rPr lang="de-CH" dirty="0"/>
              <a:t>Wo eine Gefahr droht, gibt es meistens auch eine Möglichkeit, sie zu bannen, nämlich...</a:t>
            </a:r>
          </a:p>
          <a:p>
            <a:r>
              <a:rPr lang="de-CH" dirty="0"/>
              <a:t> </a:t>
            </a:r>
          </a:p>
          <a:p>
            <a:pPr defTabSz="912754">
              <a:defRPr/>
            </a:pPr>
            <a:r>
              <a:rPr lang="de-CH" b="1" dirty="0"/>
              <a:t> S</a:t>
            </a:r>
            <a:r>
              <a:rPr lang="de-CH" dirty="0"/>
              <a:t>ubstitution</a:t>
            </a:r>
          </a:p>
          <a:p>
            <a:r>
              <a:rPr lang="de-CH" b="1" dirty="0"/>
              <a:t>... im Idealfall durch Beseitigen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Beispiel: Rutschige Läufer/Teppiche entfernen</a:t>
            </a:r>
          </a:p>
          <a:p>
            <a:r>
              <a:rPr lang="de-CH" b="1" dirty="0"/>
              <a:t> </a:t>
            </a:r>
            <a:endParaRPr lang="de-CH" dirty="0"/>
          </a:p>
          <a:p>
            <a:pPr defTabSz="912754">
              <a:defRPr/>
            </a:pPr>
            <a:r>
              <a:rPr lang="de-CH" b="1" dirty="0"/>
              <a:t>T</a:t>
            </a:r>
            <a:r>
              <a:rPr lang="de-CH" dirty="0"/>
              <a:t>echnik</a:t>
            </a:r>
          </a:p>
          <a:p>
            <a:r>
              <a:rPr lang="de-CH" b="1" dirty="0"/>
              <a:t>... andernfalls durch Abschirmen</a:t>
            </a:r>
            <a:br>
              <a:rPr lang="de-CH" b="1" dirty="0"/>
            </a:br>
            <a:r>
              <a:rPr lang="de-CH" dirty="0"/>
              <a:t>Beispiel: Medikamente für Kinder unerreichbar, d.h. in abschliessbarem Medikamentenschrank, aufbewahren</a:t>
            </a:r>
          </a:p>
          <a:p>
            <a:r>
              <a:rPr lang="de-CH" b="1" dirty="0"/>
              <a:t> </a:t>
            </a:r>
            <a:endParaRPr lang="de-CH" dirty="0"/>
          </a:p>
          <a:p>
            <a:pPr defTabSz="912754">
              <a:defRPr/>
            </a:pPr>
            <a:r>
              <a:rPr lang="de-CH" b="1" dirty="0"/>
              <a:t> O</a:t>
            </a:r>
            <a:r>
              <a:rPr lang="de-CH" dirty="0"/>
              <a:t>rganisation</a:t>
            </a:r>
          </a:p>
          <a:p>
            <a:r>
              <a:rPr lang="de-CH" b="1" dirty="0"/>
              <a:t>... immer wieder informieren, hinweisen</a:t>
            </a:r>
            <a:br>
              <a:rPr lang="de-CH" b="1" dirty="0"/>
            </a:br>
            <a:r>
              <a:rPr lang="de-CH" dirty="0"/>
              <a:t>Beispiele: Hinweisschilder wie „Baden verboten“, „Achtung bissiger Hund“, „Achtung Glatteis“, </a:t>
            </a:r>
            <a:r>
              <a:rPr lang="de-CH" b="1" dirty="0"/>
              <a:t>Warnständer "Achtung: Ausrutschgefahr"</a:t>
            </a:r>
            <a:endParaRPr lang="de-CH" dirty="0"/>
          </a:p>
          <a:p>
            <a:r>
              <a:rPr lang="de-CH" b="1" dirty="0"/>
              <a:t>  </a:t>
            </a:r>
            <a:endParaRPr lang="de-CH" dirty="0"/>
          </a:p>
          <a:p>
            <a:pPr defTabSz="912754">
              <a:defRPr/>
            </a:pPr>
            <a:r>
              <a:rPr lang="de-CH" b="1" dirty="0"/>
              <a:t>P</a:t>
            </a:r>
            <a:r>
              <a:rPr lang="de-CH" dirty="0"/>
              <a:t>erson</a:t>
            </a:r>
          </a:p>
          <a:p>
            <a:r>
              <a:rPr lang="de-CH" b="1" dirty="0"/>
              <a:t>... wenn dies nicht möglich ist, muss der Mensch geschützt werden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Beispiele: Tragen von Helm, Schutzbrille, Gehörschutz, Schienbeinschoner</a:t>
            </a:r>
          </a:p>
          <a:p>
            <a:r>
              <a:rPr lang="de-CH" dirty="0"/>
              <a:t> </a:t>
            </a:r>
          </a:p>
          <a:p>
            <a:r>
              <a:rPr lang="de-CH" b="1" dirty="0"/>
              <a:t> </a:t>
            </a:r>
            <a:endParaRPr lang="de-CH" dirty="0"/>
          </a:p>
          <a:p>
            <a:pPr eaLnBrk="1" hangingPunct="1"/>
            <a:endParaRPr lang="en-GB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Kurs ASGL / ASIB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B512735A-BD12-4B59-8144-18BE1D7A8EDF}" type="datetime1">
              <a:rPr lang="de-DE" smtClean="0"/>
              <a:pPr>
                <a:defRPr/>
              </a:pPr>
              <a:t>08.03.2018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B459B-9B5D-4DA7-87B5-747A34586493}" type="slidenum">
              <a:rPr lang="de-CH" smtClean="0"/>
              <a:pPr>
                <a:defRPr/>
              </a:pPr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602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23528" y="6583362"/>
            <a:ext cx="1615480" cy="274637"/>
          </a:xfrm>
        </p:spPr>
        <p:txBody>
          <a:bodyPr/>
          <a:lstStyle>
            <a:lvl1pPr>
              <a:defRPr/>
            </a:lvl1pPr>
          </a:lstStyle>
          <a:p>
            <a:fld id="{CB24AFD0-81F5-41EE-9D9B-7239213FB6FC}" type="datetime6">
              <a:rPr lang="de-DE" smtClean="0"/>
              <a:pPr/>
              <a:t>März 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5600" y="6600825"/>
            <a:ext cx="2900536" cy="257175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Präsentation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55A2F-347F-47C9-93F8-225E7942A55D}" type="slidenum">
              <a:rPr lang="fr-CH"/>
              <a:pPr/>
              <a:t>‹N°›</a:t>
            </a:fld>
            <a:endParaRPr lang="fr-CH"/>
          </a:p>
        </p:txBody>
      </p:sp>
      <p:pic>
        <p:nvPicPr>
          <p:cNvPr id="9" name="Picture 5" descr="C:\Dokumente und Einstellungen\martens.AEH-ZH\Eigene Dateien\Eigene Bilder\img_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68499"/>
            <a:ext cx="1679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7" descr="img_3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5294" y="1765325"/>
            <a:ext cx="1681162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 userDrawn="1"/>
        </p:nvSpPr>
        <p:spPr>
          <a:xfrm>
            <a:off x="395536" y="764704"/>
            <a:ext cx="84249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200" b="1" dirty="0" smtClean="0">
                <a:solidFill>
                  <a:srgbClr val="003399"/>
                </a:solidFill>
                <a:latin typeface="+mj-lt"/>
              </a:rPr>
              <a:t>AEH </a:t>
            </a:r>
            <a:r>
              <a:rPr lang="de-CH" sz="2200" b="1" baseline="0" dirty="0" smtClean="0">
                <a:solidFill>
                  <a:srgbClr val="003399"/>
                </a:solidFill>
                <a:latin typeface="+mj-lt"/>
              </a:rPr>
              <a:t>Zentrum für Arbeitsmedizin, Ergonomie und Hygiene AG</a:t>
            </a:r>
            <a:endParaRPr lang="de-CH" sz="22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2339752" y="3284984"/>
            <a:ext cx="4392488" cy="1512168"/>
          </a:xfrm>
        </p:spPr>
        <p:txBody>
          <a:bodyPr/>
          <a:lstStyle>
            <a:lvl1pPr marL="0" indent="0" algn="l">
              <a:buNone/>
              <a:defRPr sz="2800"/>
            </a:lvl1pPr>
            <a:lvl2pPr marL="0" indent="0"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382000" cy="381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23528" y="6583362"/>
            <a:ext cx="1759496" cy="274637"/>
          </a:xfrm>
        </p:spPr>
        <p:txBody>
          <a:bodyPr/>
          <a:lstStyle>
            <a:lvl1pPr>
              <a:defRPr/>
            </a:lvl1pPr>
          </a:lstStyle>
          <a:p>
            <a:fld id="{44C7B3A6-FE6C-4613-97DF-C5029DA02D97}" type="datetime6">
              <a:rPr lang="de-DE" smtClean="0"/>
              <a:pPr/>
              <a:t>März 18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895600" y="6600825"/>
            <a:ext cx="2900536" cy="257175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 smtClean="0"/>
              <a:t>Präsentation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B1C1F-B0B9-4665-8777-A089CCEB7A06}" type="slidenum">
              <a:rPr lang="fr-CH"/>
              <a:pPr/>
              <a:t>‹N°›</a:t>
            </a:fld>
            <a:endParaRPr lang="fr-CH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381000" y="764704"/>
            <a:ext cx="8305800" cy="5334000"/>
          </a:xfrm>
        </p:spPr>
        <p:txBody>
          <a:bodyPr/>
          <a:lstStyle>
            <a:lvl1pPr marL="457200" indent="-457200">
              <a:buSzPct val="100000"/>
              <a:buFont typeface="Arial" pitchFamily="34" charset="0"/>
              <a:buChar char="•"/>
              <a:defRPr/>
            </a:lvl1pPr>
            <a:lvl2pPr marL="914400" indent="-457200">
              <a:buSzPct val="100000"/>
              <a:buFont typeface="Symbol" pitchFamily="18" charset="2"/>
              <a:buChar char="-"/>
              <a:defRPr/>
            </a:lvl2pPr>
            <a:lvl3pPr marL="1060450" indent="-342900">
              <a:buFont typeface="Arial" pitchFamily="34" charset="0"/>
              <a:buChar char="•"/>
              <a:defRPr/>
            </a:lvl3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1000" y="762000"/>
            <a:ext cx="4076700" cy="5334000"/>
          </a:xfrm>
        </p:spPr>
        <p:txBody>
          <a:bodyPr/>
          <a:lstStyle>
            <a:lvl1pPr>
              <a:defRPr sz="2000"/>
            </a:lvl1pPr>
            <a:lvl2pPr marL="541338" indent="-187325">
              <a:defRPr sz="2000"/>
            </a:lvl2pPr>
            <a:lvl3pPr marL="717550" indent="-176213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23528" y="6583362"/>
            <a:ext cx="1759496" cy="274637"/>
          </a:xfrm>
        </p:spPr>
        <p:txBody>
          <a:bodyPr/>
          <a:lstStyle>
            <a:lvl1pPr>
              <a:defRPr/>
            </a:lvl1pPr>
          </a:lstStyle>
          <a:p>
            <a:fld id="{DEFE4245-3D58-40A3-9D7D-760044ABF234}" type="datetime6">
              <a:rPr lang="de-DE" smtClean="0"/>
              <a:pPr/>
              <a:t>März 18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895600" y="6600825"/>
            <a:ext cx="2900536" cy="257175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 smtClean="0"/>
              <a:t>Präsentation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B1C1F-B0B9-4665-8777-A089CCEB7A06}" type="slidenum">
              <a:rPr lang="fr-CH"/>
              <a:pPr/>
              <a:t>‹N°›</a:t>
            </a:fld>
            <a:endParaRPr lang="fr-CH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599756" y="764704"/>
            <a:ext cx="4076700" cy="5334000"/>
          </a:xfrm>
        </p:spPr>
        <p:txBody>
          <a:bodyPr/>
          <a:lstStyle>
            <a:lvl1pPr>
              <a:defRPr sz="2000"/>
            </a:lvl1pPr>
            <a:lvl2pPr marL="541338" indent="-187325">
              <a:defRPr sz="2000"/>
            </a:lvl2pPr>
            <a:lvl3pPr marL="717550" indent="-176213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23528" y="6583362"/>
            <a:ext cx="2191544" cy="274637"/>
          </a:xfrm>
        </p:spPr>
        <p:txBody>
          <a:bodyPr/>
          <a:lstStyle>
            <a:lvl1pPr>
              <a:defRPr/>
            </a:lvl1pPr>
          </a:lstStyle>
          <a:p>
            <a:fld id="{C2935E7F-238A-4B69-8A55-F29AC53DB8C1}" type="datetime6">
              <a:rPr lang="de-DE" smtClean="0"/>
              <a:pPr/>
              <a:t>März 18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895600" y="6600825"/>
            <a:ext cx="2900536" cy="257175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 smtClean="0"/>
              <a:t>Präsentation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198A0-1968-4043-8C65-EFD376ED1524}" type="slidenum">
              <a:rPr lang="fr-CH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323528" y="6583362"/>
            <a:ext cx="1759496" cy="274637"/>
          </a:xfrm>
        </p:spPr>
        <p:txBody>
          <a:bodyPr/>
          <a:lstStyle>
            <a:lvl1pPr>
              <a:defRPr/>
            </a:lvl1pPr>
          </a:lstStyle>
          <a:p>
            <a:fld id="{44CF368A-9EDB-4B71-9F40-CC78E88FF944}" type="datetime6">
              <a:rPr lang="de-DE" smtClean="0"/>
              <a:pPr/>
              <a:t>März 18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895600" y="6600825"/>
            <a:ext cx="2900536" cy="257175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 smtClean="0"/>
              <a:t>Präsentation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7DC33-1F30-4E3F-A3DE-BFE4C90AFB1D}" type="slidenum">
              <a:rPr lang="fr-CH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0" y="6553200"/>
            <a:ext cx="8077200" cy="3048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Hier klicken, um Master-Titelformat.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764704"/>
            <a:ext cx="8305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Hier klicken, um Master-Textformat zu bearbeiten.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381000" y="609600"/>
            <a:ext cx="8305800" cy="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pic>
        <p:nvPicPr>
          <p:cNvPr id="1086" name="Picture 29" descr="I:\Werbung\Logo AEH ohne Bylin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77200" y="6545263"/>
            <a:ext cx="10445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168" y="6583363"/>
            <a:ext cx="2133600" cy="2460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33547901-5CEF-4472-9171-891B534E5875}" type="datetime6">
              <a:rPr lang="de-DE" smtClean="0"/>
              <a:pPr/>
              <a:t>März 18</a:t>
            </a:fld>
            <a:endParaRPr lang="de-CH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600825"/>
            <a:ext cx="2900536" cy="2571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613525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6A766D96-EF8F-4B16-9351-CBF5C1EF423A}" type="slidenum">
              <a:rPr lang="fr-CH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7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150000"/>
        <a:buChar char="•"/>
        <a:defRPr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150000"/>
        <a:buChar char="-"/>
        <a:defRPr sz="2000" b="1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Char char="•"/>
        <a:defRPr b="1">
          <a:solidFill>
            <a:srgbClr val="0033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de-CH" dirty="0" smtClean="0"/>
              <a:t>Gefährdungsermittlung</a:t>
            </a:r>
            <a:endParaRPr lang="de-CH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Massnahmenplanung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An allererster Stelle steht zweifelsohne das Risiko: Situationen, die lebenswichtige Regeln verletzen, müssen unverzüglich behoben werden. Hier gilt „</a:t>
            </a:r>
            <a:r>
              <a:rPr lang="de-CH" dirty="0" err="1"/>
              <a:t>Nulltolleranz</a:t>
            </a:r>
            <a:r>
              <a:rPr lang="de-CH" dirty="0"/>
              <a:t>“.</a:t>
            </a:r>
          </a:p>
          <a:p>
            <a:r>
              <a:rPr lang="de-CH" dirty="0" smtClean="0"/>
              <a:t>Externe </a:t>
            </a:r>
            <a:r>
              <a:rPr lang="de-CH" dirty="0"/>
              <a:t>Rahmenbedingungen: gewisse bauliche Massnahmen beispielsweise sind nicht in jeder Jahreszeit möglich, ohne zusätzliche Risiken zu schaffen.</a:t>
            </a:r>
          </a:p>
          <a:p>
            <a:r>
              <a:rPr lang="de-CH" dirty="0" smtClean="0"/>
              <a:t>Betriebliche </a:t>
            </a:r>
            <a:r>
              <a:rPr lang="de-CH" dirty="0"/>
              <a:t>Rahmenbedingungen: die Umsetzung von Massnahmen kann beispielsweise von Entscheidungen abhängen, die durch die zuständigen Instanzen nicht unverzüglich getroffen werden können.</a:t>
            </a:r>
          </a:p>
          <a:p>
            <a:r>
              <a:rPr lang="de-CH" dirty="0" smtClean="0"/>
              <a:t>Nota </a:t>
            </a:r>
            <a:r>
              <a:rPr lang="de-CH" dirty="0" err="1"/>
              <a:t>Bene</a:t>
            </a:r>
            <a:r>
              <a:rPr lang="de-CH" dirty="0"/>
              <a:t>: Immer wenn eine Schutzmassnahme nicht unverzüglich konkretisiert werden kann, muss beurteilt werden, ob besondere Massnahmen notwendig sind für die Zeitspanne bis zur Umsetzung!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0743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Massnahmen nach TOP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323528" y="2420888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T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85024"/>
            <a:ext cx="1493642" cy="118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55776" y="2420888"/>
            <a:ext cx="6588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de-CH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echnische Massnahme</a:t>
            </a:r>
          </a:p>
          <a:p>
            <a:pPr marL="342900"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Gefährdung abschirmen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23528" y="393305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O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5" name="Picture 5" descr="Bild1_Org"/>
          <p:cNvPicPr>
            <a:picLocks noChangeAspect="1" noChangeArrowheads="1"/>
          </p:cNvPicPr>
          <p:nvPr/>
        </p:nvPicPr>
        <p:blipFill>
          <a:blip r:embed="rId4" cstate="print"/>
          <a:srcRect l="9464" r="17857" b="11572"/>
          <a:stretch>
            <a:fillRect/>
          </a:stretch>
        </p:blipFill>
        <p:spPr bwMode="auto">
          <a:xfrm>
            <a:off x="827584" y="3717032"/>
            <a:ext cx="139069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55776" y="3645024"/>
            <a:ext cx="640871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FontTx/>
              <a:buNone/>
              <a:tabLst/>
              <a:defRPr/>
            </a:pPr>
            <a:r>
              <a:rPr lang="de-CH" sz="2000" b="1" u="none" kern="0" dirty="0" smtClean="0">
                <a:solidFill>
                  <a:srgbClr val="FF0000"/>
                </a:solidFill>
                <a:latin typeface="+mn-lt"/>
              </a:rPr>
              <a:t>O</a:t>
            </a:r>
            <a:r>
              <a:rPr lang="de-CH" sz="2000" u="none" kern="0" dirty="0" smtClean="0">
                <a:solidFill>
                  <a:srgbClr val="003399"/>
                </a:solidFill>
                <a:latin typeface="+mn-lt"/>
              </a:rPr>
              <a:t>rganisatorische</a:t>
            </a:r>
            <a:r>
              <a:rPr kumimoji="0" lang="de-CH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Massnahme</a:t>
            </a:r>
          </a:p>
          <a:p>
            <a:pPr marL="342900"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Auf Gefährdung hinweisen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95536" y="537321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P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print"/>
          <a:srcRect l="14899" r="5760" b="11450"/>
          <a:stretch>
            <a:fillRect/>
          </a:stretch>
        </p:blipFill>
        <p:spPr bwMode="auto">
          <a:xfrm>
            <a:off x="827584" y="4941168"/>
            <a:ext cx="1584176" cy="11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555776" y="4869160"/>
            <a:ext cx="62646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FontTx/>
              <a:buNone/>
              <a:tabLst/>
              <a:defRPr/>
            </a:pPr>
            <a:r>
              <a:rPr lang="de-CH" sz="2000" b="1" u="none" kern="0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de-CH" sz="2000" u="none" kern="0" dirty="0" smtClean="0">
                <a:solidFill>
                  <a:srgbClr val="003399"/>
                </a:solidFill>
                <a:latin typeface="+mn-lt"/>
              </a:rPr>
              <a:t>ersonenbezogene</a:t>
            </a:r>
            <a:r>
              <a:rPr kumimoji="0" lang="de-CH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Massnahme</a:t>
            </a:r>
          </a:p>
          <a:p>
            <a:pPr marL="342900"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 schützen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42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Prinzipien der Unfallverhütung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1124744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S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12179"/>
          <a:stretch>
            <a:fillRect/>
          </a:stretch>
        </p:blipFill>
        <p:spPr bwMode="auto">
          <a:xfrm>
            <a:off x="899592" y="1160888"/>
            <a:ext cx="1379664" cy="111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>
          <a:xfrm>
            <a:off x="2627784" y="1196752"/>
            <a:ext cx="6120680" cy="12241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CH" sz="2000" dirty="0" smtClean="0">
                <a:solidFill>
                  <a:srgbClr val="FF0000"/>
                </a:solidFill>
              </a:rPr>
              <a:t>S</a:t>
            </a:r>
            <a:r>
              <a:rPr lang="de-CH" sz="2000" b="0" dirty="0" smtClean="0"/>
              <a:t>ubstitution</a:t>
            </a:r>
            <a:r>
              <a:rPr lang="de-CH" sz="2000" b="1" dirty="0" smtClean="0"/>
              <a:t> </a:t>
            </a:r>
          </a:p>
          <a:p>
            <a:pPr indent="0" eaLnBrk="1" hangingPunct="1">
              <a:buClr>
                <a:srgbClr val="FF0000"/>
              </a:buClr>
              <a:buNone/>
            </a:pPr>
            <a:r>
              <a:rPr lang="de-CH" sz="2000" dirty="0" smtClean="0"/>
              <a:t>Gefährdung beseitigen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23528" y="2420888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T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385024"/>
            <a:ext cx="1493642" cy="118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555776" y="2420888"/>
            <a:ext cx="6588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de-CH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echnische Massnahme</a:t>
            </a:r>
          </a:p>
          <a:p>
            <a:pPr marL="342900"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Gefährdung abschirmen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23528" y="393305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O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5" name="Picture 5" descr="Bild1_Org"/>
          <p:cNvPicPr>
            <a:picLocks noChangeAspect="1" noChangeArrowheads="1"/>
          </p:cNvPicPr>
          <p:nvPr/>
        </p:nvPicPr>
        <p:blipFill>
          <a:blip r:embed="rId5" cstate="print"/>
          <a:srcRect l="9464" r="17857" b="11572"/>
          <a:stretch>
            <a:fillRect/>
          </a:stretch>
        </p:blipFill>
        <p:spPr bwMode="auto">
          <a:xfrm>
            <a:off x="827584" y="3717032"/>
            <a:ext cx="139069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55776" y="3645024"/>
            <a:ext cx="640871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FontTx/>
              <a:buNone/>
              <a:tabLst/>
              <a:defRPr/>
            </a:pPr>
            <a:r>
              <a:rPr lang="de-CH" sz="2000" b="1" u="none" kern="0" dirty="0" smtClean="0">
                <a:solidFill>
                  <a:srgbClr val="FF0000"/>
                </a:solidFill>
                <a:latin typeface="+mn-lt"/>
              </a:rPr>
              <a:t>O</a:t>
            </a:r>
            <a:r>
              <a:rPr lang="de-CH" sz="2000" u="none" kern="0" dirty="0" smtClean="0">
                <a:solidFill>
                  <a:srgbClr val="003399"/>
                </a:solidFill>
                <a:latin typeface="+mn-lt"/>
              </a:rPr>
              <a:t>rganisatorische</a:t>
            </a:r>
            <a:r>
              <a:rPr kumimoji="0" lang="de-CH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Massnahme</a:t>
            </a:r>
          </a:p>
          <a:p>
            <a:pPr marL="342900"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Auf Gefährdung hinweisen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95536" y="537321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4000" b="1" u="none" dirty="0" smtClean="0">
                <a:solidFill>
                  <a:srgbClr val="FF0000"/>
                </a:solidFill>
                <a:latin typeface="+mn-lt"/>
              </a:rPr>
              <a:t>P</a:t>
            </a:r>
            <a:endParaRPr lang="de-CH" sz="4000" b="1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 cstate="print"/>
          <a:srcRect l="14899" r="5760" b="11450"/>
          <a:stretch>
            <a:fillRect/>
          </a:stretch>
        </p:blipFill>
        <p:spPr bwMode="auto">
          <a:xfrm>
            <a:off x="827584" y="4941168"/>
            <a:ext cx="1584176" cy="11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555776" y="4869160"/>
            <a:ext cx="62646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FontTx/>
              <a:buNone/>
              <a:tabLst/>
              <a:defRPr/>
            </a:pPr>
            <a:r>
              <a:rPr lang="de-CH" sz="2000" b="1" u="none" kern="0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de-CH" sz="2000" u="none" kern="0" dirty="0" smtClean="0">
                <a:solidFill>
                  <a:srgbClr val="003399"/>
                </a:solidFill>
                <a:latin typeface="+mn-lt"/>
              </a:rPr>
              <a:t>ersonenbezogene</a:t>
            </a:r>
            <a:r>
              <a:rPr kumimoji="0" lang="de-CH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Massnahme</a:t>
            </a:r>
          </a:p>
          <a:p>
            <a:pPr marL="342900"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50000"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 schützen</a:t>
            </a: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4365104"/>
            <a:ext cx="1812925" cy="170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3590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Massnahmenplanung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59" y="764704"/>
            <a:ext cx="7996758" cy="567419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01666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Ihre Aufgaben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/>
              <a:t>Tritt im Laufe des Jahres ein bezüglich Arbeitssicherheit / Gesundheitsschutz unerwünschtes Ereignis auf, welches Schutzmassnahmen erfordert, planen und terminieren Sie unverzüglich, wann die entsprechende Massnahme getroffen wird.</a:t>
            </a:r>
          </a:p>
          <a:p>
            <a:pPr lvl="0"/>
            <a:r>
              <a:rPr lang="de-CH" dirty="0"/>
              <a:t>Halten Sie für jedes Jahr die getroffenen Massnahmen im entsprechenden „Umsetzungsjournal“ schriftlich fest.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799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Nächste Schritte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Inhaltsverzeichnis der Gefährdungsermittlung</a:t>
            </a:r>
          </a:p>
          <a:p>
            <a:pPr lvl="1"/>
            <a:r>
              <a:rPr lang="de-CH" dirty="0" smtClean="0"/>
              <a:t>Streichen der nicht-relevanten Module</a:t>
            </a:r>
          </a:p>
          <a:p>
            <a:endParaRPr lang="de-CH" dirty="0"/>
          </a:p>
          <a:p>
            <a:r>
              <a:rPr lang="de-CH" dirty="0" smtClean="0"/>
              <a:t>Gruppenarbeiten an 4 Posten, rotierend</a:t>
            </a:r>
          </a:p>
          <a:p>
            <a:pPr lvl="1"/>
            <a:r>
              <a:rPr lang="de-CH" dirty="0" smtClean="0"/>
              <a:t>Büro</a:t>
            </a:r>
          </a:p>
          <a:p>
            <a:pPr lvl="1"/>
            <a:r>
              <a:rPr lang="de-CH" dirty="0" smtClean="0"/>
              <a:t>Gebäude</a:t>
            </a:r>
          </a:p>
          <a:p>
            <a:pPr lvl="1"/>
            <a:r>
              <a:rPr lang="de-CH" dirty="0" smtClean="0"/>
              <a:t>Notfall</a:t>
            </a:r>
          </a:p>
          <a:p>
            <a:pPr lvl="1"/>
            <a:r>
              <a:rPr lang="de-CH" dirty="0" smtClean="0"/>
              <a:t>Empfang / Schalter</a:t>
            </a:r>
          </a:p>
        </p:txBody>
      </p:sp>
    </p:spTree>
    <p:extLst>
      <p:ext uri="{BB962C8B-B14F-4D97-AF65-F5344CB8AC3E}">
        <p14:creationId xmlns:p14="http://schemas.microsoft.com/office/powerpoint/2010/main" val="261942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Systematik des Handbuches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598488"/>
            <a:r>
              <a:rPr lang="de-CH" dirty="0"/>
              <a:t>Kapitel   1	</a:t>
            </a:r>
            <a:r>
              <a:rPr lang="de-CH" dirty="0" smtClean="0"/>
              <a:t>:</a:t>
            </a:r>
            <a:r>
              <a:rPr lang="de-CH" dirty="0"/>
              <a:t>	Sicherheitsleitbild, </a:t>
            </a:r>
            <a:r>
              <a:rPr lang="de-CH" dirty="0" smtClean="0"/>
              <a:t>Sicherheitsziele</a:t>
            </a:r>
            <a:endParaRPr lang="de-CH" dirty="0"/>
          </a:p>
          <a:p>
            <a:pPr defTabSz="598488"/>
            <a:r>
              <a:rPr lang="de-CH" dirty="0"/>
              <a:t>Kapitel   2	:	Sicherheitsorganisation</a:t>
            </a:r>
          </a:p>
          <a:p>
            <a:pPr defTabSz="598488"/>
            <a:r>
              <a:rPr lang="de-CH" dirty="0"/>
              <a:t>Kapitel   3	:	Ausbildung, Instruktion</a:t>
            </a:r>
            <a:r>
              <a:rPr lang="de-CH" dirty="0" smtClean="0"/>
              <a:t>, Information</a:t>
            </a:r>
            <a:endParaRPr lang="de-CH" dirty="0"/>
          </a:p>
          <a:p>
            <a:pPr defTabSz="598488"/>
            <a:r>
              <a:rPr lang="de-CH" dirty="0"/>
              <a:t>Kapitel   4	:	Sicherheitsregeln</a:t>
            </a:r>
          </a:p>
          <a:p>
            <a:pPr defTabSz="598488"/>
            <a:r>
              <a:rPr lang="de-CH" dirty="0">
                <a:solidFill>
                  <a:srgbClr val="FF0000"/>
                </a:solidFill>
              </a:rPr>
              <a:t>Kapitel   5	:	</a:t>
            </a:r>
            <a:r>
              <a:rPr lang="de-CH" dirty="0" smtClean="0">
                <a:solidFill>
                  <a:srgbClr val="FF0000"/>
                </a:solidFill>
              </a:rPr>
              <a:t>Gefährdungsermittlung, Risikobeurteilung</a:t>
            </a:r>
            <a:endParaRPr lang="de-CH" dirty="0">
              <a:solidFill>
                <a:srgbClr val="FF0000"/>
              </a:solidFill>
            </a:endParaRPr>
          </a:p>
          <a:p>
            <a:pPr defTabSz="598488"/>
            <a:r>
              <a:rPr lang="de-CH" dirty="0">
                <a:solidFill>
                  <a:srgbClr val="FF0000"/>
                </a:solidFill>
              </a:rPr>
              <a:t>Kapitel   6	:	</a:t>
            </a:r>
            <a:r>
              <a:rPr lang="de-CH" dirty="0" smtClean="0">
                <a:solidFill>
                  <a:srgbClr val="FF0000"/>
                </a:solidFill>
              </a:rPr>
              <a:t>Massnahmenplanung und </a:t>
            </a:r>
            <a:r>
              <a:rPr lang="de-CH" dirty="0">
                <a:solidFill>
                  <a:srgbClr val="FF0000"/>
                </a:solidFill>
              </a:rPr>
              <a:t>-realisierung</a:t>
            </a:r>
          </a:p>
          <a:p>
            <a:pPr defTabSz="598488"/>
            <a:r>
              <a:rPr lang="de-CH" dirty="0"/>
              <a:t>Kapitel   7	:	Notfallorganisation</a:t>
            </a:r>
          </a:p>
          <a:p>
            <a:pPr defTabSz="598488"/>
            <a:r>
              <a:rPr lang="de-CH" dirty="0"/>
              <a:t>Kapitel   8	:	Mitwirkung</a:t>
            </a:r>
          </a:p>
          <a:p>
            <a:pPr defTabSz="598488"/>
            <a:r>
              <a:rPr lang="de-CH" dirty="0"/>
              <a:t>Kapitel   9	:	Gesundheitsschutz</a:t>
            </a:r>
          </a:p>
          <a:p>
            <a:pPr defTabSz="598488"/>
            <a:r>
              <a:rPr lang="de-CH" dirty="0"/>
              <a:t>Kapitel 10	:	Kontrolle, Audit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4400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Handbuch: Gefahrenermittlung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Warum Gefahrenermittlung, Risikobeurteilung ?</a:t>
            </a:r>
          </a:p>
          <a:p>
            <a:pPr lvl="1"/>
            <a:r>
              <a:rPr lang="de-CH" dirty="0" smtClean="0"/>
              <a:t>Unfallrisiken </a:t>
            </a:r>
            <a:r>
              <a:rPr lang="de-CH" dirty="0"/>
              <a:t>und Gesundheitsbelastungen können erst reduziert bzw. eliminiert werden, wenn sie bekannt sind. Hierzu sind eine systematische Ermittlung und Beurteilung unerlässlich</a:t>
            </a:r>
            <a:r>
              <a:rPr lang="de-CH" dirty="0" smtClean="0"/>
              <a:t>.</a:t>
            </a:r>
          </a:p>
          <a:p>
            <a:pPr lvl="1"/>
            <a:endParaRPr lang="de-CH" dirty="0" smtClean="0"/>
          </a:p>
          <a:p>
            <a:r>
              <a:rPr lang="de-CH" dirty="0"/>
              <a:t>drei Vorgehensweisen möglich</a:t>
            </a:r>
            <a:r>
              <a:rPr lang="de-CH" dirty="0" smtClean="0"/>
              <a:t>:</a:t>
            </a:r>
          </a:p>
          <a:p>
            <a:pPr lvl="1"/>
            <a:r>
              <a:rPr lang="de-CH" dirty="0" smtClean="0"/>
              <a:t>ASA-Spezialisten im Betrieb, welche Gefahrenermittlung </a:t>
            </a:r>
            <a:r>
              <a:rPr lang="de-CH" dirty="0"/>
              <a:t>vornehmen und daraus die notwendigen Schutzmassnahmen ableiten.</a:t>
            </a:r>
          </a:p>
          <a:p>
            <a:pPr lvl="1"/>
            <a:r>
              <a:rPr lang="de-CH" dirty="0" smtClean="0"/>
              <a:t>externe ASA-Spezialisten beiziehen</a:t>
            </a:r>
            <a:endParaRPr lang="de-CH" dirty="0"/>
          </a:p>
          <a:p>
            <a:pPr lvl="1"/>
            <a:r>
              <a:rPr lang="de-CH" dirty="0" smtClean="0"/>
              <a:t>Hilfsmittel einsetzen, </a:t>
            </a:r>
            <a:r>
              <a:rPr lang="de-CH" dirty="0"/>
              <a:t>welche von </a:t>
            </a:r>
            <a:r>
              <a:rPr lang="de-CH" dirty="0" smtClean="0"/>
              <a:t>ASA-Spezialisten </a:t>
            </a:r>
            <a:r>
              <a:rPr lang="de-CH" dirty="0"/>
              <a:t>ausgearbeitet worden </a:t>
            </a:r>
            <a:r>
              <a:rPr lang="de-CH" dirty="0" smtClean="0"/>
              <a:t>sind.</a:t>
            </a:r>
            <a:endParaRPr lang="de-CH" dirty="0"/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3449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Risikobeurteilung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Wofür braucht es das?</a:t>
            </a:r>
          </a:p>
          <a:p>
            <a:pPr lvl="1"/>
            <a:r>
              <a:rPr lang="de-CH" dirty="0" smtClean="0"/>
              <a:t>Grundlage der Checklisten</a:t>
            </a:r>
            <a:br>
              <a:rPr lang="de-CH" dirty="0" smtClean="0"/>
            </a:br>
            <a:r>
              <a:rPr lang="de-CH" dirty="0" smtClean="0"/>
              <a:t>aus Gefahrenermittlung</a:t>
            </a:r>
          </a:p>
          <a:p>
            <a:endParaRPr lang="de-CH" dirty="0" smtClean="0"/>
          </a:p>
          <a:p>
            <a:r>
              <a:rPr lang="de-CH" dirty="0" smtClean="0"/>
              <a:t>Letzte Version</a:t>
            </a:r>
          </a:p>
          <a:p>
            <a:pPr lvl="1"/>
            <a:r>
              <a:rPr lang="de-CH" dirty="0" smtClean="0"/>
              <a:t>28. Mai 2013</a:t>
            </a:r>
          </a:p>
          <a:p>
            <a:endParaRPr lang="de-CH" dirty="0" smtClean="0"/>
          </a:p>
          <a:p>
            <a:r>
              <a:rPr lang="de-CH" dirty="0" smtClean="0"/>
              <a:t>Aktualisierung</a:t>
            </a:r>
          </a:p>
          <a:p>
            <a:pPr lvl="1"/>
            <a:r>
              <a:rPr lang="de-CH" dirty="0" smtClean="0"/>
              <a:t>für </a:t>
            </a:r>
            <a:r>
              <a:rPr lang="de-CH" dirty="0" err="1" smtClean="0"/>
              <a:t>Rezertifizierung</a:t>
            </a:r>
            <a:endParaRPr lang="de-CH" dirty="0"/>
          </a:p>
          <a:p>
            <a:pPr lvl="1"/>
            <a:r>
              <a:rPr lang="de-CH" dirty="0" smtClean="0"/>
              <a:t>alle 5 Jahre</a:t>
            </a:r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169762"/>
            <a:ext cx="3501512" cy="494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40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Betrachtete Prozesse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82563" indent="-182563"/>
            <a:r>
              <a:rPr lang="de-CH" sz="1600" u="sng" dirty="0" smtClean="0"/>
              <a:t>Büro</a:t>
            </a:r>
            <a:endParaRPr lang="de-CH" sz="1600" u="sng" dirty="0"/>
          </a:p>
          <a:p>
            <a:pPr marL="355600" lvl="1"/>
            <a:r>
              <a:rPr lang="de-CH" sz="1600" dirty="0" smtClean="0"/>
              <a:t>Bildschirmarbeit, allg. Büroarbeiten</a:t>
            </a:r>
          </a:p>
          <a:p>
            <a:pPr marL="355600" lvl="1"/>
            <a:r>
              <a:rPr lang="de-CH" sz="1600" dirty="0" smtClean="0"/>
              <a:t>Archivierung / Bibliothek</a:t>
            </a:r>
          </a:p>
          <a:p>
            <a:pPr marL="182563" indent="-182563"/>
            <a:r>
              <a:rPr lang="de-CH" sz="1600" u="sng" dirty="0"/>
              <a:t> Bereich Gebäude</a:t>
            </a:r>
          </a:p>
          <a:p>
            <a:pPr marL="355600" lvl="1"/>
            <a:r>
              <a:rPr lang="de-CH" sz="1600" dirty="0"/>
              <a:t>Herumgehen und -</a:t>
            </a:r>
            <a:r>
              <a:rPr lang="de-CH" sz="1600" dirty="0" smtClean="0"/>
              <a:t>stehen; </a:t>
            </a:r>
            <a:r>
              <a:rPr lang="de-CH" sz="1600" dirty="0"/>
              <a:t>Verkehrswege, Türen und Fenster</a:t>
            </a:r>
          </a:p>
          <a:p>
            <a:pPr marL="355600" lvl="1"/>
            <a:r>
              <a:rPr lang="de-CH" sz="1600" dirty="0"/>
              <a:t>Elektrische Installationen</a:t>
            </a:r>
          </a:p>
          <a:p>
            <a:pPr marL="355600" lvl="1"/>
            <a:r>
              <a:rPr lang="de-CH" sz="1600" dirty="0"/>
              <a:t>Fluchtwege und Alarmierung </a:t>
            </a:r>
          </a:p>
          <a:p>
            <a:pPr marL="182563" indent="-182563"/>
            <a:r>
              <a:rPr lang="de-CH" sz="1600" u="sng" dirty="0"/>
              <a:t> Betriebliche Logistik</a:t>
            </a:r>
          </a:p>
          <a:p>
            <a:pPr marL="355600" lvl="1"/>
            <a:r>
              <a:rPr lang="de-CH" sz="1600" dirty="0" err="1"/>
              <a:t>Be</a:t>
            </a:r>
            <a:r>
              <a:rPr lang="de-CH" sz="1600" dirty="0"/>
              <a:t>- und Entladen von </a:t>
            </a:r>
            <a:r>
              <a:rPr lang="de-CH" sz="1600" dirty="0" smtClean="0"/>
              <a:t>Fahrzeugen </a:t>
            </a:r>
            <a:endParaRPr lang="de-CH" sz="1600" dirty="0"/>
          </a:p>
          <a:p>
            <a:pPr marL="355600" lvl="1"/>
            <a:r>
              <a:rPr lang="de-CH" sz="1600" dirty="0"/>
              <a:t>Manuelle Lastenhandhabung </a:t>
            </a:r>
          </a:p>
          <a:p>
            <a:pPr marL="355600" lvl="1"/>
            <a:r>
              <a:rPr lang="de-CH" sz="1600" dirty="0"/>
              <a:t>Lagerung im Regallager</a:t>
            </a:r>
          </a:p>
          <a:p>
            <a:pPr marL="355600" lvl="1"/>
            <a:r>
              <a:rPr lang="de-CH" sz="1600" dirty="0"/>
              <a:t>Innerbetrieblicher </a:t>
            </a:r>
            <a:r>
              <a:rPr lang="de-CH" sz="1600" dirty="0" smtClean="0"/>
              <a:t>Transport</a:t>
            </a:r>
          </a:p>
          <a:p>
            <a:pPr marL="182563" indent="-182563"/>
            <a:r>
              <a:rPr lang="de-CH" sz="1600" u="sng" dirty="0" smtClean="0"/>
              <a:t> Hausdienst / Unterhalt</a:t>
            </a:r>
          </a:p>
          <a:p>
            <a:pPr marL="355600" lvl="1"/>
            <a:r>
              <a:rPr lang="de-CH" sz="1600" dirty="0" smtClean="0"/>
              <a:t>Entsorgung</a:t>
            </a:r>
            <a:r>
              <a:rPr lang="de-CH" sz="1600" dirty="0"/>
              <a:t>: Schredder, Karton- und Abfallpresse</a:t>
            </a:r>
          </a:p>
          <a:p>
            <a:pPr marL="355600" lvl="1"/>
            <a:r>
              <a:rPr lang="de-CH" sz="1600" dirty="0"/>
              <a:t>Reinigungsarbeiten </a:t>
            </a:r>
          </a:p>
          <a:p>
            <a:pPr marL="355600" lvl="1"/>
            <a:r>
              <a:rPr lang="de-CH" sz="1600" dirty="0"/>
              <a:t>Unterhaltsarbeiten und Reparaturen</a:t>
            </a:r>
          </a:p>
          <a:p>
            <a:pPr marL="355600" lvl="1"/>
            <a:r>
              <a:rPr lang="de-CH" sz="1600" dirty="0"/>
              <a:t>Umgebungsarbeiten (Grünflächen, Winterdienst)</a:t>
            </a:r>
          </a:p>
          <a:p>
            <a:endParaRPr lang="de-CH" sz="1600" dirty="0"/>
          </a:p>
          <a:p>
            <a:endParaRPr lang="de-CH" sz="1600" dirty="0"/>
          </a:p>
          <a:p>
            <a:endParaRPr lang="de-CH" sz="16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182563" indent="-182563"/>
            <a:r>
              <a:rPr lang="de-CH" sz="1600" dirty="0"/>
              <a:t> </a:t>
            </a:r>
            <a:r>
              <a:rPr lang="de-CH" sz="1600" u="sng" dirty="0"/>
              <a:t>Publikumsverkehr / Aussendienst</a:t>
            </a:r>
          </a:p>
          <a:p>
            <a:pPr marL="355600" lvl="1"/>
            <a:r>
              <a:rPr lang="de-CH" sz="1600" dirty="0"/>
              <a:t>Publikumsverkehr </a:t>
            </a:r>
            <a:endParaRPr lang="de-CH" sz="1600" dirty="0" smtClean="0"/>
          </a:p>
          <a:p>
            <a:pPr marL="355600" lvl="1"/>
            <a:r>
              <a:rPr lang="de-CH" sz="1600" dirty="0" smtClean="0"/>
              <a:t>Schalterdienst </a:t>
            </a:r>
            <a:r>
              <a:rPr lang="de-CH" sz="1600" dirty="0"/>
              <a:t>(Arbeitslosenkasse)</a:t>
            </a:r>
          </a:p>
          <a:p>
            <a:pPr marL="355600" lvl="1"/>
            <a:r>
              <a:rPr lang="de-CH" sz="1600" dirty="0" smtClean="0"/>
              <a:t>Strassenverkehr, Betriebsbesuche</a:t>
            </a:r>
            <a:endParaRPr lang="de-CH" sz="1600" dirty="0"/>
          </a:p>
          <a:p>
            <a:pPr marL="355600" lvl="1"/>
            <a:r>
              <a:rPr lang="de-CH" sz="1600" dirty="0" smtClean="0"/>
              <a:t>Externe </a:t>
            </a:r>
            <a:r>
              <a:rPr lang="de-CH" sz="1600" dirty="0"/>
              <a:t>Sitzungen, Versammlungen</a:t>
            </a:r>
          </a:p>
          <a:p>
            <a:pPr marL="355600" lvl="1"/>
            <a:r>
              <a:rPr lang="de-CH" sz="1600" dirty="0"/>
              <a:t>Protestaktionen, Demonstrationen</a:t>
            </a:r>
          </a:p>
          <a:p>
            <a:pPr marL="182563" indent="-182563"/>
            <a:r>
              <a:rPr lang="de-CH" sz="1600" dirty="0"/>
              <a:t> </a:t>
            </a:r>
            <a:r>
              <a:rPr lang="de-CH" sz="1600" u="sng" dirty="0" smtClean="0"/>
              <a:t>Kantine (Küche, Service)</a:t>
            </a:r>
            <a:endParaRPr lang="de-CH" sz="1600" u="sng" dirty="0"/>
          </a:p>
          <a:p>
            <a:pPr marL="182563" indent="-182563"/>
            <a:r>
              <a:rPr lang="de-CH" sz="1600" dirty="0"/>
              <a:t> </a:t>
            </a:r>
            <a:r>
              <a:rPr lang="de-CH" sz="1600" u="sng" dirty="0"/>
              <a:t>Repro / Spedition</a:t>
            </a:r>
          </a:p>
          <a:p>
            <a:pPr marL="355600" lvl="1"/>
            <a:r>
              <a:rPr lang="de-CH" sz="1600" dirty="0" smtClean="0"/>
              <a:t>Kopier-, Falz-, Schneidmaschine</a:t>
            </a:r>
            <a:endParaRPr lang="de-CH" sz="1600" dirty="0"/>
          </a:p>
          <a:p>
            <a:pPr marL="355600" lvl="1"/>
            <a:r>
              <a:rPr lang="de-CH" sz="1600" dirty="0" smtClean="0"/>
              <a:t>Zusammenstellen </a:t>
            </a:r>
            <a:r>
              <a:rPr lang="de-CH" sz="1600" dirty="0"/>
              <a:t>von Druckerzeugnissen</a:t>
            </a:r>
          </a:p>
          <a:p>
            <a:pPr marL="355600" lvl="1"/>
            <a:r>
              <a:rPr lang="de-CH" sz="1600" dirty="0" smtClean="0"/>
              <a:t>Paket- / Verpackungsmaschine</a:t>
            </a:r>
            <a:endParaRPr lang="de-CH" sz="1600" dirty="0"/>
          </a:p>
          <a:p>
            <a:pPr marL="355600" lvl="1"/>
            <a:r>
              <a:rPr lang="de-CH" sz="1600" dirty="0"/>
              <a:t>Interne Post</a:t>
            </a:r>
          </a:p>
          <a:p>
            <a:r>
              <a:rPr lang="de-CH" sz="1600" u="sng" dirty="0" smtClean="0"/>
              <a:t>Allgemeine </a:t>
            </a:r>
            <a:r>
              <a:rPr lang="de-CH" sz="1600" u="sng" dirty="0"/>
              <a:t>Risiken und Bereich Arbeitsorganisation</a:t>
            </a:r>
          </a:p>
          <a:p>
            <a:pPr marL="355600" lvl="1"/>
            <a:r>
              <a:rPr lang="de-CH" sz="1600" dirty="0" smtClean="0"/>
              <a:t>Umgebungsfaktoren</a:t>
            </a:r>
          </a:p>
          <a:p>
            <a:pPr marL="355600" lvl="1"/>
            <a:r>
              <a:rPr lang="de-CH" sz="1600" dirty="0" smtClean="0"/>
              <a:t>Arbeitsorganisation</a:t>
            </a:r>
            <a:endParaRPr lang="de-CH" sz="1600" dirty="0"/>
          </a:p>
          <a:p>
            <a:pPr marL="355600" lvl="1"/>
            <a:r>
              <a:rPr lang="de-CH" sz="1600" dirty="0"/>
              <a:t>Notfallprävention</a:t>
            </a:r>
          </a:p>
          <a:p>
            <a:pPr marL="355600" lvl="1"/>
            <a:r>
              <a:rPr lang="de-CH" sz="1600" dirty="0"/>
              <a:t>Mutterschutz, Jugendschutz</a:t>
            </a:r>
          </a:p>
          <a:p>
            <a:pPr marL="355600" lvl="1"/>
            <a:r>
              <a:rPr lang="de-CH" sz="1600" dirty="0"/>
              <a:t>Instruktion, Verhalten, Mitwirkung</a:t>
            </a:r>
          </a:p>
        </p:txBody>
      </p:sp>
    </p:spTree>
    <p:extLst>
      <p:ext uri="{BB962C8B-B14F-4D97-AF65-F5344CB8AC3E}">
        <p14:creationId xmlns:p14="http://schemas.microsoft.com/office/powerpoint/2010/main" val="3346680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Risikobeurteilung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764704"/>
            <a:ext cx="8687319" cy="548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43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Gefahrenermittlung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Wofür braucht es das?</a:t>
            </a:r>
          </a:p>
          <a:p>
            <a:pPr lvl="1"/>
            <a:r>
              <a:rPr lang="de-CH" dirty="0" smtClean="0"/>
              <a:t>Ermittlung der Gefahren im </a:t>
            </a:r>
            <a:br>
              <a:rPr lang="de-CH" dirty="0" smtClean="0"/>
            </a:br>
            <a:r>
              <a:rPr lang="de-CH" dirty="0" smtClean="0"/>
              <a:t>Betrieb</a:t>
            </a:r>
            <a:endParaRPr lang="de-CH" dirty="0"/>
          </a:p>
          <a:p>
            <a:endParaRPr lang="de-CH" dirty="0"/>
          </a:p>
          <a:p>
            <a:r>
              <a:rPr lang="de-CH" dirty="0"/>
              <a:t>Letzte </a:t>
            </a:r>
            <a:r>
              <a:rPr lang="de-CH" dirty="0" smtClean="0"/>
              <a:t>Version</a:t>
            </a:r>
            <a:endParaRPr lang="de-CH" dirty="0"/>
          </a:p>
          <a:p>
            <a:pPr lvl="1"/>
            <a:r>
              <a:rPr lang="de-CH" dirty="0" smtClean="0"/>
              <a:t>25. Februar 2014</a:t>
            </a:r>
            <a:endParaRPr lang="de-CH" dirty="0"/>
          </a:p>
          <a:p>
            <a:endParaRPr lang="de-CH" dirty="0"/>
          </a:p>
          <a:p>
            <a:r>
              <a:rPr lang="de-CH" dirty="0" smtClean="0"/>
              <a:t>Aktualisierung</a:t>
            </a:r>
            <a:endParaRPr lang="de-CH" dirty="0"/>
          </a:p>
          <a:p>
            <a:pPr lvl="1"/>
            <a:r>
              <a:rPr lang="de-CH" dirty="0" smtClean="0"/>
              <a:t>Anpassung an </a:t>
            </a:r>
            <a:br>
              <a:rPr lang="de-CH" dirty="0" smtClean="0"/>
            </a:br>
            <a:r>
              <a:rPr lang="de-CH" dirty="0" smtClean="0"/>
              <a:t>Risikobeurteilung</a:t>
            </a:r>
          </a:p>
          <a:p>
            <a:pPr lvl="1"/>
            <a:endParaRPr lang="de-CH" dirty="0"/>
          </a:p>
          <a:p>
            <a:r>
              <a:rPr lang="de-CH" dirty="0" smtClean="0"/>
              <a:t>Anwendung</a:t>
            </a:r>
          </a:p>
          <a:p>
            <a:pPr lvl="1"/>
            <a:r>
              <a:rPr lang="de-CH" dirty="0" smtClean="0"/>
              <a:t>alle 3 Jahre in Betrieben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780506"/>
            <a:ext cx="3889084" cy="548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24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Checkliste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764704"/>
            <a:ext cx="4189353" cy="562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12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Ihre Aufgaben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/>
              <a:t>Beurteilen Sie alle drei Jahre </a:t>
            </a:r>
            <a:endParaRPr lang="de-CH" dirty="0" smtClean="0"/>
          </a:p>
          <a:p>
            <a:pPr lvl="0"/>
            <a:r>
              <a:rPr lang="de-CH" dirty="0" smtClean="0"/>
              <a:t>mit den Checklisten </a:t>
            </a:r>
          </a:p>
          <a:p>
            <a:pPr lvl="0"/>
            <a:r>
              <a:rPr lang="de-CH" dirty="0" smtClean="0"/>
              <a:t>die </a:t>
            </a:r>
            <a:r>
              <a:rPr lang="de-CH" dirty="0"/>
              <a:t>Arbeitsplätze in Ihrem Tätigkeitsbereich, </a:t>
            </a:r>
            <a:endParaRPr lang="de-CH" dirty="0" smtClean="0"/>
          </a:p>
          <a:p>
            <a:pPr lvl="0"/>
            <a:r>
              <a:rPr lang="de-CH" dirty="0" smtClean="0"/>
              <a:t>definieren </a:t>
            </a:r>
            <a:r>
              <a:rPr lang="de-CH" dirty="0"/>
              <a:t>Sie </a:t>
            </a:r>
            <a:r>
              <a:rPr lang="de-CH" dirty="0" smtClean="0"/>
              <a:t>die </a:t>
            </a:r>
            <a:r>
              <a:rPr lang="de-CH" dirty="0"/>
              <a:t>notwendigen Massnahmen </a:t>
            </a:r>
            <a:endParaRPr lang="de-CH" dirty="0" smtClean="0"/>
          </a:p>
          <a:p>
            <a:pPr lvl="0"/>
            <a:r>
              <a:rPr lang="de-CH" dirty="0" smtClean="0"/>
              <a:t>und </a:t>
            </a:r>
            <a:r>
              <a:rPr lang="de-CH" dirty="0"/>
              <a:t>veranlassen Sie deren Umsetzung (wer was (bis) wann</a:t>
            </a:r>
            <a:r>
              <a:rPr lang="de-CH" dirty="0" smtClean="0"/>
              <a:t>).</a:t>
            </a:r>
          </a:p>
          <a:p>
            <a:pPr lvl="0"/>
            <a:endParaRPr lang="de-CH" dirty="0" smtClean="0"/>
          </a:p>
          <a:p>
            <a:pPr lvl="0"/>
            <a:endParaRPr lang="de-CH" dirty="0"/>
          </a:p>
          <a:p>
            <a:pPr lvl="0"/>
            <a:endParaRPr lang="de-CH" dirty="0" smtClean="0"/>
          </a:p>
          <a:p>
            <a:pPr lvl="1"/>
            <a:r>
              <a:rPr lang="de-CH" dirty="0" smtClean="0"/>
              <a:t>Bei </a:t>
            </a:r>
            <a:r>
              <a:rPr lang="de-CH" dirty="0"/>
              <a:t>relevanten Änderungen </a:t>
            </a:r>
            <a:r>
              <a:rPr lang="de-CH" dirty="0" smtClean="0"/>
              <a:t>muss </a:t>
            </a:r>
            <a:r>
              <a:rPr lang="de-CH" dirty="0"/>
              <a:t>die Beurteilung sofort vorgenommen werden, z.B. im Falle eines Umbaus oder einer Neunutzung der Räumlichkeiten</a:t>
            </a:r>
            <a:r>
              <a:rPr lang="de-CH" dirty="0" smtClean="0"/>
              <a:t>.</a:t>
            </a:r>
          </a:p>
          <a:p>
            <a:pPr lvl="1"/>
            <a:r>
              <a:rPr lang="de-CH" dirty="0"/>
              <a:t>Kommen Prozesse vor, die Sie weder mit den Checklisten noch mit Ihrem eigenen Fachwissen überprüfen können, müssen Sie eine/n ASA-Spezialisten/in beiziehen: 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-&gt; wenden </a:t>
            </a:r>
            <a:r>
              <a:rPr lang="de-CH" dirty="0"/>
              <a:t>Sie sich an Ihre/n Koordinator/in.</a:t>
            </a:r>
          </a:p>
        </p:txBody>
      </p:sp>
    </p:spTree>
    <p:extLst>
      <p:ext uri="{BB962C8B-B14F-4D97-AF65-F5344CB8AC3E}">
        <p14:creationId xmlns:p14="http://schemas.microsoft.com/office/powerpoint/2010/main" val="1126355087"/>
      </p:ext>
    </p:extLst>
  </p:cSld>
  <p:clrMapOvr>
    <a:masterClrMapping/>
  </p:clrMapOvr>
</p:sld>
</file>

<file path=ppt/theme/theme1.xml><?xml version="1.0" encoding="utf-8"?>
<a:theme xmlns:a="http://schemas.openxmlformats.org/drawingml/2006/main" name="Muster Präsentatio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dirty="0" err="1" smtClean="0">
            <a:latin typeface="+mn-lt"/>
          </a:defRPr>
        </a:defPPr>
      </a:lstStyle>
    </a:txDef>
  </a:objectDefaults>
  <a:extraClrSchemeLst>
    <a:extraClrScheme>
      <a:clrScheme name="Folienvorlage Entwurf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lienvorlage Entwurf 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AEH-Präsentation</Template>
  <TotalTime>0</TotalTime>
  <Words>488</Words>
  <Application>Microsoft Office PowerPoint</Application>
  <PresentationFormat>Affichage à l'écran (4:3)</PresentationFormat>
  <Paragraphs>173</Paragraphs>
  <Slides>15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Symbol</vt:lpstr>
      <vt:lpstr>Times New Roman</vt:lpstr>
      <vt:lpstr>Verdana</vt:lpstr>
      <vt:lpstr>Muster Präsentation</vt:lpstr>
      <vt:lpstr>Présentation PowerPoint</vt:lpstr>
      <vt:lpstr>Systematik des Handbuches</vt:lpstr>
      <vt:lpstr>Handbuch: Gefahrenermittlung</vt:lpstr>
      <vt:lpstr>Risikobeurteilung</vt:lpstr>
      <vt:lpstr>Betrachtete Prozesse</vt:lpstr>
      <vt:lpstr>Risikobeurteilung</vt:lpstr>
      <vt:lpstr>Gefahrenermittlung</vt:lpstr>
      <vt:lpstr>Checkliste</vt:lpstr>
      <vt:lpstr>Ihre Aufgaben</vt:lpstr>
      <vt:lpstr>Massnahmenplanung</vt:lpstr>
      <vt:lpstr>Massnahmen nach TOP</vt:lpstr>
      <vt:lpstr>Prinzipien der Unfallverhütung</vt:lpstr>
      <vt:lpstr>Massnahmenplanung</vt:lpstr>
      <vt:lpstr>Ihre Aufgaben</vt:lpstr>
      <vt:lpstr>Nächste Schritte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Tanja Vitale</dc:creator>
  <cp:lastModifiedBy>Juliet Harding</cp:lastModifiedBy>
  <cp:revision>12</cp:revision>
  <cp:lastPrinted>2018-03-08T13:41:03Z</cp:lastPrinted>
  <dcterms:created xsi:type="dcterms:W3CDTF">2017-10-12T10:27:59Z</dcterms:created>
  <dcterms:modified xsi:type="dcterms:W3CDTF">2018-03-08T13:42:04Z</dcterms:modified>
</cp:coreProperties>
</file>